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5"/>
  </p:notesMasterIdLst>
  <p:sldIdLst>
    <p:sldId id="256" r:id="rId2"/>
    <p:sldId id="278" r:id="rId3"/>
    <p:sldId id="279" r:id="rId4"/>
    <p:sldId id="287" r:id="rId5"/>
    <p:sldId id="291" r:id="rId6"/>
    <p:sldId id="290" r:id="rId7"/>
    <p:sldId id="282" r:id="rId8"/>
    <p:sldId id="285" r:id="rId9"/>
    <p:sldId id="283" r:id="rId10"/>
    <p:sldId id="286" r:id="rId11"/>
    <p:sldId id="280" r:id="rId12"/>
    <p:sldId id="288" r:id="rId13"/>
    <p:sldId id="292" r:id="rId14"/>
    <p:sldId id="293" r:id="rId15"/>
    <p:sldId id="257" r:id="rId16"/>
    <p:sldId id="258" r:id="rId17"/>
    <p:sldId id="259" r:id="rId18"/>
    <p:sldId id="276" r:id="rId19"/>
    <p:sldId id="261" r:id="rId20"/>
    <p:sldId id="262" r:id="rId21"/>
    <p:sldId id="263" r:id="rId22"/>
    <p:sldId id="275" r:id="rId23"/>
    <p:sldId id="268" r:id="rId24"/>
    <p:sldId id="269" r:id="rId25"/>
    <p:sldId id="267" r:id="rId26"/>
    <p:sldId id="271" r:id="rId27"/>
    <p:sldId id="270" r:id="rId28"/>
    <p:sldId id="265" r:id="rId29"/>
    <p:sldId id="272" r:id="rId30"/>
    <p:sldId id="266" r:id="rId31"/>
    <p:sldId id="273" r:id="rId32"/>
    <p:sldId id="274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 Description" id="{F488BF55-CFF9-4323-838D-8CAACD90E155}">
          <p14:sldIdLst>
            <p14:sldId id="256"/>
            <p14:sldId id="278"/>
          </p14:sldIdLst>
        </p14:section>
        <p14:section name="Analysis Steps/Model Builder" id="{250EDB0A-DAFE-4C3A-B502-79DBC10CC6FC}">
          <p14:sldIdLst>
            <p14:sldId id="279"/>
            <p14:sldId id="287"/>
            <p14:sldId id="291"/>
            <p14:sldId id="290"/>
            <p14:sldId id="282"/>
            <p14:sldId id="285"/>
            <p14:sldId id="283"/>
            <p14:sldId id="286"/>
          </p14:sldIdLst>
        </p14:section>
        <p14:section name="Interpretation and Evaluation of Results" id="{BE650AFF-2BA8-4319-8640-09314828B2A6}">
          <p14:sldIdLst>
            <p14:sldId id="280"/>
          </p14:sldIdLst>
        </p14:section>
        <p14:section name="Challenges and New Directions" id="{6CE346EF-5A03-4A4C-809F-F7EAAEE229B2}">
          <p14:sldIdLst>
            <p14:sldId id="288"/>
            <p14:sldId id="292"/>
          </p14:sldIdLst>
        </p14:section>
        <p14:section name="Results" id="{EC1B8911-EFE8-42F8-95FA-ECAF89A78F49}">
          <p14:sldIdLst>
            <p14:sldId id="293"/>
            <p14:sldId id="257"/>
            <p14:sldId id="258"/>
            <p14:sldId id="259"/>
            <p14:sldId id="276"/>
            <p14:sldId id="261"/>
            <p14:sldId id="262"/>
            <p14:sldId id="263"/>
            <p14:sldId id="275"/>
            <p14:sldId id="268"/>
            <p14:sldId id="269"/>
            <p14:sldId id="267"/>
            <p14:sldId id="271"/>
            <p14:sldId id="270"/>
            <p14:sldId id="265"/>
            <p14:sldId id="272"/>
            <p14:sldId id="266"/>
            <p14:sldId id="273"/>
            <p14:sldId id="274"/>
          </p14:sldIdLst>
        </p14:section>
        <p14:section name="Decision" id="{59CF0016-961B-4CC8-A4C2-7038756BD70D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53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opher Prendergast" userId="e88ef04d-aaff-4d7b-81e9-0b6cb2cf7f1f" providerId="ADAL" clId="{9BA36AF5-E0B5-4208-A6AE-52142800F0D6}"/>
    <pc:docChg chg="custSel addSld modSld sldOrd modSection">
      <pc:chgData name="Christopher Prendergast" userId="e88ef04d-aaff-4d7b-81e9-0b6cb2cf7f1f" providerId="ADAL" clId="{9BA36AF5-E0B5-4208-A6AE-52142800F0D6}" dt="2023-12-14T22:19:10.611" v="19" actId="27636"/>
      <pc:docMkLst>
        <pc:docMk/>
      </pc:docMkLst>
      <pc:sldChg chg="addSp delSp modSp new mod ord setBg">
        <pc:chgData name="Christopher Prendergast" userId="e88ef04d-aaff-4d7b-81e9-0b6cb2cf7f1f" providerId="ADAL" clId="{9BA36AF5-E0B5-4208-A6AE-52142800F0D6}" dt="2023-12-14T22:19:10.611" v="19" actId="27636"/>
        <pc:sldMkLst>
          <pc:docMk/>
          <pc:sldMk cId="2329889220" sldId="293"/>
        </pc:sldMkLst>
        <pc:spChg chg="mod">
          <ac:chgData name="Christopher Prendergast" userId="e88ef04d-aaff-4d7b-81e9-0b6cb2cf7f1f" providerId="ADAL" clId="{9BA36AF5-E0B5-4208-A6AE-52142800F0D6}" dt="2023-12-14T22:19:10.611" v="19" actId="27636"/>
          <ac:spMkLst>
            <pc:docMk/>
            <pc:sldMk cId="2329889220" sldId="293"/>
            <ac:spMk id="2" creationId="{3E446FAE-AB3E-1CBD-56AD-C431835EADBC}"/>
          </ac:spMkLst>
        </pc:spChg>
        <pc:spChg chg="del">
          <ac:chgData name="Christopher Prendergast" userId="e88ef04d-aaff-4d7b-81e9-0b6cb2cf7f1f" providerId="ADAL" clId="{9BA36AF5-E0B5-4208-A6AE-52142800F0D6}" dt="2023-12-14T22:18:59.569" v="10" actId="26606"/>
          <ac:spMkLst>
            <pc:docMk/>
            <pc:sldMk cId="2329889220" sldId="293"/>
            <ac:spMk id="3" creationId="{A8C0D39F-470C-04FD-F1CC-4BF24556F39E}"/>
          </ac:spMkLst>
        </pc:spChg>
        <pc:spChg chg="add">
          <ac:chgData name="Christopher Prendergast" userId="e88ef04d-aaff-4d7b-81e9-0b6cb2cf7f1f" providerId="ADAL" clId="{9BA36AF5-E0B5-4208-A6AE-52142800F0D6}" dt="2023-12-14T22:18:59.569" v="10" actId="26606"/>
          <ac:spMkLst>
            <pc:docMk/>
            <pc:sldMk cId="2329889220" sldId="293"/>
            <ac:spMk id="10" creationId="{A3363022-C969-41E9-8EB2-E4C94908C1FA}"/>
          </ac:spMkLst>
        </pc:spChg>
        <pc:spChg chg="add">
          <ac:chgData name="Christopher Prendergast" userId="e88ef04d-aaff-4d7b-81e9-0b6cb2cf7f1f" providerId="ADAL" clId="{9BA36AF5-E0B5-4208-A6AE-52142800F0D6}" dt="2023-12-14T22:18:59.569" v="10" actId="26606"/>
          <ac:spMkLst>
            <pc:docMk/>
            <pc:sldMk cId="2329889220" sldId="293"/>
            <ac:spMk id="12" creationId="{8D1AD6B3-BE88-4CEB-BA17-790657CC4729}"/>
          </ac:spMkLst>
        </pc:spChg>
        <pc:grpChg chg="add">
          <ac:chgData name="Christopher Prendergast" userId="e88ef04d-aaff-4d7b-81e9-0b6cb2cf7f1f" providerId="ADAL" clId="{9BA36AF5-E0B5-4208-A6AE-52142800F0D6}" dt="2023-12-14T22:18:59.569" v="10" actId="26606"/>
          <ac:grpSpMkLst>
            <pc:docMk/>
            <pc:sldMk cId="2329889220" sldId="293"/>
            <ac:grpSpMk id="14" creationId="{89D1390B-7E13-4B4F-9CB2-391063412E54}"/>
          </ac:grpSpMkLst>
        </pc:grpChg>
        <pc:picChg chg="add">
          <ac:chgData name="Christopher Prendergast" userId="e88ef04d-aaff-4d7b-81e9-0b6cb2cf7f1f" providerId="ADAL" clId="{9BA36AF5-E0B5-4208-A6AE-52142800F0D6}" dt="2023-12-14T22:18:59.569" v="10" actId="26606"/>
          <ac:picMkLst>
            <pc:docMk/>
            <pc:sldMk cId="2329889220" sldId="293"/>
            <ac:picMk id="7" creationId="{5A71A133-2FE6-1AAF-6215-5DCB128145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E0709-CDA9-4C0C-912E-BB191D6E7C52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3DD97-C326-4C11-8DC5-3CD274CEF4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6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23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69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05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6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9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69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1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36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76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040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9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176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71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44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974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697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96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05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96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90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2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76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83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14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84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23DD97-C326-4C11-8DC5-3CD274CEF4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4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3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2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2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8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43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4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8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1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4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7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56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00CF5-DA81-4FE7-83B9-C489A75B9A6C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B3AF0-B4A6-4728-9226-4A4EF12D6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805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1E4AE-2E1A-EB41-8739-221B2211E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000" dirty="0"/>
              <a:t>The Impact of Tree Cover </a:t>
            </a:r>
            <a:br>
              <a:rPr lang="en-US" sz="5000" dirty="0"/>
            </a:br>
            <a:r>
              <a:rPr lang="en-US" sz="5000" dirty="0"/>
              <a:t>on the </a:t>
            </a:r>
            <a:br>
              <a:rPr lang="en-US" sz="5000" dirty="0"/>
            </a:br>
            <a:r>
              <a:rPr lang="en-US" sz="5000" dirty="0"/>
              <a:t>Urban Heat Islands Effect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FFAE45-2AFA-A994-35D7-C98C262D7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Christopher Prendergast, 12/14/2023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m's-eye view of a large tree">
            <a:extLst>
              <a:ext uri="{FF2B5EF4-FFF2-40B4-BE49-F238E27FC236}">
                <a16:creationId xmlns:a16="http://schemas.microsoft.com/office/drawing/2014/main" id="{AE6D5374-55FE-E67D-2091-67A01CF8F9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1" r="2865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63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EC088-407E-EB4A-F9B7-93FD5E3B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/>
              <a:t>Generalized Linear Regression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8983E2-DBCF-83F9-B7F3-4BC6826E6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/>
              <a:t>What is the relationship between the tree cover and the temperature?</a:t>
            </a:r>
          </a:p>
          <a:p>
            <a:r>
              <a:rPr lang="en-US" sz="2000" dirty="0"/>
              <a:t>What is the best fit equation to describe this relationship?</a:t>
            </a:r>
          </a:p>
          <a:p>
            <a:r>
              <a:rPr lang="en-US" sz="2000" dirty="0"/>
              <a:t>How good is this equation at making predictions?</a:t>
            </a:r>
          </a:p>
          <a:p>
            <a:r>
              <a:rPr lang="en-US" sz="2000" dirty="0"/>
              <a:t>Where does this model work well? Where does it perform poorly?</a:t>
            </a:r>
          </a:p>
          <a:p>
            <a:r>
              <a:rPr lang="en-US" sz="2000" dirty="0"/>
              <a:t>Convert vector(point) results to raster for display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52389-D089-72A3-E50C-950A3481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24" y="1316878"/>
            <a:ext cx="5365375" cy="40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4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03A0C-DB60-0E86-A68E-3BFB37DC3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13" y="4544704"/>
            <a:ext cx="4792635" cy="1811645"/>
          </a:xfrm>
        </p:spPr>
        <p:txBody>
          <a:bodyPr anchor="ctr">
            <a:normAutofit/>
          </a:bodyPr>
          <a:lstStyle/>
          <a:p>
            <a:r>
              <a:rPr lang="en-US" sz="4000"/>
              <a:t>Interpretation and Evaluation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3A369-2D1E-210B-0E51-92597805A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10" y="691912"/>
            <a:ext cx="4585646" cy="547417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Percent tree cover and the temperature datasets display: </a:t>
            </a:r>
          </a:p>
          <a:p>
            <a:pPr lvl="1"/>
            <a:r>
              <a:rPr lang="en-US" sz="2000" dirty="0"/>
              <a:t>Statistically significant positive spatial autocorrelation</a:t>
            </a:r>
          </a:p>
          <a:p>
            <a:pPr lvl="1"/>
            <a:r>
              <a:rPr lang="en-US" sz="2000" dirty="0"/>
              <a:t>Statistically significant hot spots and cold spots</a:t>
            </a:r>
          </a:p>
          <a:p>
            <a:pPr lvl="1"/>
            <a:r>
              <a:rPr lang="en-US" sz="2000" dirty="0"/>
              <a:t>Temperature dataset has almost no outliers</a:t>
            </a:r>
          </a:p>
          <a:p>
            <a:pPr lvl="1"/>
            <a:r>
              <a:rPr lang="en-US" sz="2000" dirty="0"/>
              <a:t>Tree cover has relatively few outliers</a:t>
            </a:r>
          </a:p>
          <a:p>
            <a:r>
              <a:rPr lang="en-US" sz="2000" dirty="0"/>
              <a:t>Hot spot between datasets are correlated</a:t>
            </a:r>
          </a:p>
          <a:p>
            <a:r>
              <a:rPr lang="en-US" sz="2000" dirty="0"/>
              <a:t>Linear regression shows negative correlation between the percent tree cover and temperature</a:t>
            </a:r>
          </a:p>
          <a:p>
            <a:r>
              <a:rPr lang="en-US" sz="2000" dirty="0"/>
              <a:t>Hot spot comparison shows strong association between temperature hot spots and tree cover cold spots</a:t>
            </a:r>
          </a:p>
        </p:txBody>
      </p:sp>
      <p:pic>
        <p:nvPicPr>
          <p:cNvPr id="5" name="Picture 4" descr="Office building overlayed with stock market graphs">
            <a:extLst>
              <a:ext uri="{FF2B5EF4-FFF2-40B4-BE49-F238E27FC236}">
                <a16:creationId xmlns:a16="http://schemas.microsoft.com/office/drawing/2014/main" id="{A1431E24-1D62-F484-0198-66C494041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" r="-1" b="-1"/>
          <a:stretch/>
        </p:blipFill>
        <p:spPr>
          <a:xfrm>
            <a:off x="-1" y="10"/>
            <a:ext cx="6096001" cy="41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53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E85E9-B25B-CD85-9BC8-1C2BEED5B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9E00D-2B9A-8D1F-6928-FD3733E70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Rater data does not align so a spatial join is required to prepare the data</a:t>
            </a:r>
          </a:p>
          <a:p>
            <a:r>
              <a:rPr lang="en-US" dirty="0"/>
              <a:t>Large number of points (&gt;1 million) created from 30 m </a:t>
            </a:r>
            <a:r>
              <a:rPr lang="en-US" dirty="0" err="1"/>
              <a:t>rasters</a:t>
            </a:r>
            <a:r>
              <a:rPr lang="en-US" dirty="0"/>
              <a:t> take a lot of resources to process</a:t>
            </a:r>
          </a:p>
          <a:p>
            <a:r>
              <a:rPr lang="en-US" dirty="0"/>
              <a:t>Working with large point datasets is problematic for display (solution is to convert back to raster)</a:t>
            </a:r>
          </a:p>
          <a:p>
            <a:r>
              <a:rPr lang="en-US" dirty="0"/>
              <a:t>Optimized analysis could not find an optimal distance – so, used a distance of 120 m</a:t>
            </a:r>
          </a:p>
          <a:p>
            <a:r>
              <a:rPr lang="en-US" dirty="0"/>
              <a:t>GLR does not make good predictions for areas of water</a:t>
            </a:r>
          </a:p>
          <a:p>
            <a:r>
              <a:rPr lang="en-US" dirty="0"/>
              <a:t>It was not possible to run GWR on this dataset (multicollinearity error)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6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27FE-E22B-39B8-D52F-FFE96B0E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E612-317C-799E-9CD0-0163FB8FA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additional factors in multivariate linear regression – candidate factors to explore might include elevation, aspect, and land cover type</a:t>
            </a:r>
          </a:p>
          <a:p>
            <a:r>
              <a:rPr lang="en-US" dirty="0"/>
              <a:t>Rerun analysis with data for additional dates and different seasons</a:t>
            </a:r>
          </a:p>
          <a:p>
            <a:r>
              <a:rPr lang="en-US" dirty="0"/>
              <a:t>Aggregate data into larger areal units, for example at census block level and rerun the analysis</a:t>
            </a:r>
          </a:p>
        </p:txBody>
      </p:sp>
    </p:spTree>
    <p:extLst>
      <p:ext uri="{BB962C8B-B14F-4D97-AF65-F5344CB8AC3E}">
        <p14:creationId xmlns:p14="http://schemas.microsoft.com/office/powerpoint/2010/main" val="7498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46FAE-AB3E-1CBD-56AD-C431835E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8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5A71A133-2FE6-1AAF-6215-5DCB12814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9889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181A-283B-F2C3-5EC9-65EB54B4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Tree Cover --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0EEBBF-9BE3-FDB2-3DF4-CF5AA7197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1FE3A-6DAB-3ED6-BA52-6F639DC87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711" y="2628852"/>
            <a:ext cx="2283097" cy="13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C51C-50CE-77EA-11FA-1CE98FDF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Tree Cover -- Hot Spots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7452E49-3F91-7072-3DF0-5CFB2A182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9D771F-5D44-D5BB-2980-BF1FFBDE2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36" y="2392361"/>
            <a:ext cx="2676413" cy="20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09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34FE-7B40-A545-F1ED-F0AD4280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Tree Cover -- Outliers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33A632-8CA1-0148-81ED-8E4DC40A0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DB776A-04BC-E57C-8C22-E6FA4E42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684" y="2550488"/>
            <a:ext cx="2674778" cy="135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68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756E-43BF-2321-7702-528602A54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Tree Cover -- Spatial Autocorrelation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72395-95F8-1DBD-5539-6011FE883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14126" y="1825625"/>
            <a:ext cx="3363747" cy="4351338"/>
          </a:xfrm>
        </p:spPr>
      </p:pic>
    </p:spTree>
    <p:extLst>
      <p:ext uri="{BB962C8B-B14F-4D97-AF65-F5344CB8AC3E}">
        <p14:creationId xmlns:p14="http://schemas.microsoft.com/office/powerpoint/2010/main" val="221083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50ED-D19D-A735-D2A4-D5AEA91B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--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F44D0D-223E-50C7-908E-264A10EF8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C32B31-016D-116C-DE2C-DE18DCAE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46" y="2443545"/>
            <a:ext cx="1736909" cy="162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planet earth taken from the outer space">
            <a:extLst>
              <a:ext uri="{FF2B5EF4-FFF2-40B4-BE49-F238E27FC236}">
                <a16:creationId xmlns:a16="http://schemas.microsoft.com/office/drawing/2014/main" id="{318EB899-E9C3-2789-6660-CC4E8EA17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25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E7BF7-F740-1BB9-F2C2-03E621798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D034-4993-96F9-4AAF-39A54204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Explore urban heat island effect (UHI)</a:t>
            </a:r>
          </a:p>
          <a:p>
            <a:r>
              <a:rPr lang="en-US" sz="2000" dirty="0"/>
              <a:t>Analyze spatial relationship between percent tree cover and temperature</a:t>
            </a:r>
          </a:p>
          <a:p>
            <a:r>
              <a:rPr lang="en-US" sz="2000" dirty="0"/>
              <a:t>Study area is the City of San Jose, California</a:t>
            </a:r>
          </a:p>
          <a:p>
            <a:endParaRPr lang="en-US" sz="2000" dirty="0"/>
          </a:p>
          <a:p>
            <a:r>
              <a:rPr lang="en-US" sz="2000" dirty="0"/>
              <a:t>Null hypothesis: The observed pattern of temperatures could have occurred through random chance and is unrelated to the distribution of tree cover across the study area</a:t>
            </a:r>
          </a:p>
        </p:txBody>
      </p:sp>
    </p:spTree>
    <p:extLst>
      <p:ext uri="{BB962C8B-B14F-4D97-AF65-F5344CB8AC3E}">
        <p14:creationId xmlns:p14="http://schemas.microsoft.com/office/powerpoint/2010/main" val="3943297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DE65-58E5-4165-37ED-5F9535FE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-- Hot Spots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2182FA0-39AA-3D2F-3B1B-F0F78DAE6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C01FE-8B05-535B-8940-827039BEA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689" y="2419923"/>
            <a:ext cx="2674796" cy="21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6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06A6-644D-49A9-34D2-7031DF87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-- Outliers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C36A417-D2E4-3054-EB73-74E5236E1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50D8BD-9543-10E1-A175-EC8D65F02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13" y="2444848"/>
            <a:ext cx="2763473" cy="12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E29C-84AF-7B67-BE0E-24B4CDEA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-- Spatial Autocorrelation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3670A-9766-9FC5-7EED-4830F3E6A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2690" y="1825625"/>
            <a:ext cx="3326620" cy="4351338"/>
          </a:xfrm>
        </p:spPr>
      </p:pic>
    </p:spTree>
    <p:extLst>
      <p:ext uri="{BB962C8B-B14F-4D97-AF65-F5344CB8AC3E}">
        <p14:creationId xmlns:p14="http://schemas.microsoft.com/office/powerpoint/2010/main" val="820021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9A89-A5D5-0329-0655-E7F75EDA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 Comparison -- Similarity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D72A1C-14AF-8EED-D5FE-91BD936B7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089846-90C9-9740-02C4-9A9A7BF6A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9491" y="2487240"/>
            <a:ext cx="1802459" cy="21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14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C91D-D0B0-13BA-5028-4514E137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 Comparison -- Kappa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DCB2B0-C900-6E87-8C89-EB3721CB3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F48783-1B13-896F-FD9F-33E64E3E4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136" y="2493128"/>
            <a:ext cx="1825336" cy="18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5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A23D1-9199-634F-9A6C-36016B7F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 Comparison -- Categories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37016-3BE1-C56F-1BF7-9AA06CAD2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2A85BE-DCB2-73E3-2C71-821A49610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571" y="2557839"/>
            <a:ext cx="2280931" cy="14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0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6681-D1E2-546B-00F0-DE61970F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 Comparison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661D24-8719-FAAF-BE17-2CF296E55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0006" y="1825625"/>
            <a:ext cx="9751987" cy="4351338"/>
          </a:xfrm>
        </p:spPr>
      </p:pic>
    </p:spTree>
    <p:extLst>
      <p:ext uri="{BB962C8B-B14F-4D97-AF65-F5344CB8AC3E}">
        <p14:creationId xmlns:p14="http://schemas.microsoft.com/office/powerpoint/2010/main" val="150342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777A-83B0-7658-80D8-9AE50B5D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 Comparison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D694F1-B82F-D526-4C25-A99BC232F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0374" y="1825625"/>
            <a:ext cx="9851252" cy="4351338"/>
          </a:xfrm>
        </p:spPr>
      </p:pic>
    </p:spTree>
    <p:extLst>
      <p:ext uri="{BB962C8B-B14F-4D97-AF65-F5344CB8AC3E}">
        <p14:creationId xmlns:p14="http://schemas.microsoft.com/office/powerpoint/2010/main" val="485748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5012-05DC-EDF5-DBA1-4C56864B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GLR -- Predicted Temperature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056CB4-5CC4-F47B-4C80-F7E6C2DA9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1A1610-5B19-6D05-8216-BC585F7B7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362" y="2416336"/>
            <a:ext cx="1993791" cy="19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77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5E2B6-E633-E2D9-1EF4-C8679F20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GLR -- Relationship between Variables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C0E548-D1E0-8781-37D9-0A7D47C15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553" y="1825625"/>
            <a:ext cx="9742894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E775BB-61D4-2EEC-602A-EBA41499F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551" y="1825625"/>
            <a:ext cx="1228896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1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32133-714A-AB8A-D13B-D9BF914D2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Analysis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5F285-9701-C3CA-2C7D-E983FB263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700" dirty="0"/>
              <a:t>Prepare raster 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Prepare the study area polygon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Wrangle the point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Look for spatial autocorrelation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Optimized hotspot, and outlier 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Hotspot (</a:t>
            </a:r>
            <a:r>
              <a:rPr lang="en-US" sz="1700" dirty="0" err="1"/>
              <a:t>Getis</a:t>
            </a:r>
            <a:r>
              <a:rPr lang="en-US" sz="1700" dirty="0"/>
              <a:t>-Ord Gi*) analyses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Cluster and outlier (</a:t>
            </a:r>
            <a:r>
              <a:rPr lang="en-US" sz="1700" dirty="0" err="1"/>
              <a:t>Anselin</a:t>
            </a:r>
            <a:r>
              <a:rPr lang="en-US" sz="1700" dirty="0"/>
              <a:t> Local Moran’s I) analyses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Compare hotspots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Generalized Linear Regression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Geographically Weighted Regression (Didn’t run)</a:t>
            </a:r>
          </a:p>
          <a:p>
            <a:endParaRPr lang="en-US" sz="1700" dirty="0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4B41C976-8FA4-A1A9-E826-25E45D78E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3" r="33208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29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A30B-E799-0892-42C5-45E0E8FF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GLR -- Standardized Residuals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B295C77-3E1E-B676-E807-2CDE5AD6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2F922A-F2A2-044F-E5CC-07AF43FE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473" y="2435111"/>
            <a:ext cx="2035485" cy="19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1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B1FB-B9CA-103D-7E61-2088406D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GLR -- Distribution of Standardized Residual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75B5B2-21A5-D53A-DA6D-C3F3E12CC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632" y="1825625"/>
            <a:ext cx="8164735" cy="4351338"/>
          </a:xfrm>
        </p:spPr>
      </p:pic>
    </p:spTree>
    <p:extLst>
      <p:ext uri="{BB962C8B-B14F-4D97-AF65-F5344CB8AC3E}">
        <p14:creationId xmlns:p14="http://schemas.microsoft.com/office/powerpoint/2010/main" val="2020583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D92A5-A223-B4BF-57E7-28B72FA6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GLR -- Residual vs. Predicted Temperature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DC635A-A8E2-51CE-54A3-890C66889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344" y="1825625"/>
            <a:ext cx="9737311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156F22-0300-2800-95D5-0C7623672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37" y="4360668"/>
            <a:ext cx="1228896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3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7F1B-2D43-C369-D380-264E7D519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C81E48-E141-E13B-11AC-12988A9E63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Analysis found:</a:t>
                </a:r>
              </a:p>
              <a:p>
                <a:r>
                  <a:rPr lang="en-US" dirty="0"/>
                  <a:t>Statistically significant clustering (spatial autocorrelation) in both tree cover and temperature input datasets</a:t>
                </a:r>
              </a:p>
              <a:p>
                <a:r>
                  <a:rPr lang="en-US" dirty="0"/>
                  <a:t>We can reject the null hypothesis that the distribution of temperature is random (p-value = 0, z-score = 1649.5)</a:t>
                </a:r>
              </a:p>
              <a:p>
                <a:r>
                  <a:rPr lang="en-US" dirty="0"/>
                  <a:t>Hot spot comparison show there is a strong relationship between tree cover and temperature (spatial fuzzy kappa = -0.0435 shows hot spots for tree cover are strongly associated with cold spots for temperature)</a:t>
                </a:r>
              </a:p>
              <a:p>
                <a:r>
                  <a:rPr lang="en-US" dirty="0"/>
                  <a:t>Ordinary least squared regression found a weak negative correlation between  tree cover and temperature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 of -0.05 is not conclusive)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C81E48-E141-E13B-11AC-12988A9E63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929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3492-1B7B-928B-58A1-3493F0FAD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Builder --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12AF7C-B06B-7A76-685F-7E9569CB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0983" y="1825625"/>
            <a:ext cx="5990033" cy="4351338"/>
          </a:xfrm>
        </p:spPr>
      </p:pic>
    </p:spTree>
    <p:extLst>
      <p:ext uri="{BB962C8B-B14F-4D97-AF65-F5344CB8AC3E}">
        <p14:creationId xmlns:p14="http://schemas.microsoft.com/office/powerpoint/2010/main" val="402228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23F84-F76C-56C0-A592-DFF135E90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/>
              <a:t>Data Wrangling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D6F442-2F67-8D90-8385-F63F9D1AA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/>
              <a:t>Transform the data into the appropriate format for analysis</a:t>
            </a:r>
          </a:p>
          <a:p>
            <a:r>
              <a:rPr lang="en-US" sz="2000" dirty="0"/>
              <a:t>Convert raster data to points</a:t>
            </a:r>
          </a:p>
          <a:p>
            <a:r>
              <a:rPr lang="en-US" sz="2000" dirty="0"/>
              <a:t>Create a study are polygon</a:t>
            </a:r>
          </a:p>
          <a:p>
            <a:r>
              <a:rPr lang="en-US" sz="2000" dirty="0"/>
              <a:t>Clip datasets to the study area</a:t>
            </a:r>
          </a:p>
          <a:p>
            <a:r>
              <a:rPr lang="en-US" sz="2000" dirty="0"/>
              <a:t>Spatially join the datasets to create a single point feature class for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22D43C-E074-BCD9-F6B5-8B14159AB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24" y="2101564"/>
            <a:ext cx="5365375" cy="24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74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3D4B2-AD06-AA4C-FB00-3A47A206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Temperature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88585A-B8FF-515B-F347-513E85005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/>
              <a:t>Is the distribution of temperature data clustered, random, or dispersed?</a:t>
            </a:r>
          </a:p>
          <a:p>
            <a:r>
              <a:rPr lang="en-US" sz="2000" dirty="0"/>
              <a:t>Where are the statistically significant temperature hot spots and cold spots?</a:t>
            </a:r>
          </a:p>
          <a:p>
            <a:r>
              <a:rPr lang="en-US" sz="2000" dirty="0"/>
              <a:t>Are there any outliers, where are they located?</a:t>
            </a:r>
          </a:p>
          <a:p>
            <a:r>
              <a:rPr lang="en-US" sz="2000" dirty="0"/>
              <a:t>Convert vector (point) results to raster for display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8EEC0C-7988-E6B4-1814-5D46A2931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797" y="537882"/>
            <a:ext cx="4772629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6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7CF8F-20F4-C639-3DE8-7652E9FA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Tree Cover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36060B-D2E6-53AF-C554-66690853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/>
              <a:t>Is the distribution of tree cover data clustered, random, or dispersed?</a:t>
            </a:r>
          </a:p>
          <a:p>
            <a:r>
              <a:rPr lang="en-US" sz="2000" dirty="0"/>
              <a:t>Where are the statistically significant temperature hot spots and cold spots?</a:t>
            </a:r>
          </a:p>
          <a:p>
            <a:r>
              <a:rPr lang="en-US" sz="2000" dirty="0"/>
              <a:t>Are there any outliers, where are they located?</a:t>
            </a:r>
          </a:p>
          <a:p>
            <a:r>
              <a:rPr lang="en-US" sz="2000" dirty="0"/>
              <a:t>Convert vector (point) results to raster for display</a:t>
            </a:r>
          </a:p>
          <a:p>
            <a:endParaRPr lang="en-US" sz="2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2D9A30-D83C-AF11-9F48-AF659402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24" y="1135796"/>
            <a:ext cx="5365375" cy="438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7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73876-8BAC-773B-DF9B-2A58E5B08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/>
              <a:t>Optimized Hot Spot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FA7CD9-A680-8092-5121-40C2D6B88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/>
              <a:t>Perform optimized hot spot analysis on both temperature and tree cover datasets</a:t>
            </a:r>
          </a:p>
          <a:p>
            <a:r>
              <a:rPr lang="en-US" sz="2000" dirty="0"/>
              <a:t>What is the optimum distance to define spatial neighborhoods for analysis?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533C60-C171-B5A4-56E5-0A81D11CB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313" y="537882"/>
            <a:ext cx="2609596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8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064CC-BB9E-506C-9E72-C58B84BF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 dirty="0"/>
              <a:t>Hot Spot Comparison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B3C9B3-1D06-CEB0-F88E-029B76D9E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/>
          </a:bodyPr>
          <a:lstStyle/>
          <a:p>
            <a:r>
              <a:rPr lang="en-US" sz="2000" dirty="0"/>
              <a:t>How are the statistically significant hot spots in the temperature data related to statistically significant hot spots in the tree cover data?</a:t>
            </a:r>
          </a:p>
          <a:p>
            <a:r>
              <a:rPr lang="en-US" sz="2000" dirty="0"/>
              <a:t>Where are the areas of agreement and disagreement?</a:t>
            </a:r>
          </a:p>
          <a:p>
            <a:r>
              <a:rPr lang="en-US" sz="2000" dirty="0"/>
              <a:t>Convert vector (point) results to raster for display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31676-1950-B539-DEF4-B69DFF99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367" y="537882"/>
            <a:ext cx="4909489" cy="558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72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3872</TotalTime>
  <Words>825</Words>
  <Application>Microsoft Office PowerPoint</Application>
  <PresentationFormat>Widescreen</PresentationFormat>
  <Paragraphs>121</Paragraphs>
  <Slides>33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The Impact of Tree Cover  on the  Urban Heat Islands Effect</vt:lpstr>
      <vt:lpstr>Project Description</vt:lpstr>
      <vt:lpstr>Analysis Steps</vt:lpstr>
      <vt:lpstr>Model Builder -- Overview</vt:lpstr>
      <vt:lpstr>Data Wrangling</vt:lpstr>
      <vt:lpstr>Temperature Analysis</vt:lpstr>
      <vt:lpstr>Tree Cover Analysis</vt:lpstr>
      <vt:lpstr>Optimized Hot Spot Analysis</vt:lpstr>
      <vt:lpstr>Hot Spot Comparison</vt:lpstr>
      <vt:lpstr>Generalized Linear Regression</vt:lpstr>
      <vt:lpstr>Interpretation and Evaluation of Results</vt:lpstr>
      <vt:lpstr>Challenges</vt:lpstr>
      <vt:lpstr>Future Directions</vt:lpstr>
      <vt:lpstr>Results</vt:lpstr>
      <vt:lpstr>Percent Tree Cover -- Data</vt:lpstr>
      <vt:lpstr>Percent Tree Cover -- Hot Spots</vt:lpstr>
      <vt:lpstr>Percent Tree Cover -- Outliers</vt:lpstr>
      <vt:lpstr>Percent Tree Cover -- Spatial Autocorrelation</vt:lpstr>
      <vt:lpstr>Temperature -- Data</vt:lpstr>
      <vt:lpstr>Temperature -- Hot Spots</vt:lpstr>
      <vt:lpstr>Temperature -- Outliers</vt:lpstr>
      <vt:lpstr>Temperature -- Spatial Autocorrelation</vt:lpstr>
      <vt:lpstr>Hot Spot Comparison -- Similarity</vt:lpstr>
      <vt:lpstr>Hot Spot Comparison -- Kappa</vt:lpstr>
      <vt:lpstr>Hot Spot Comparison -- Categories </vt:lpstr>
      <vt:lpstr>Hot Spot Comparison</vt:lpstr>
      <vt:lpstr>Hot Spot Comparison</vt:lpstr>
      <vt:lpstr>GLR -- Predicted Temperature</vt:lpstr>
      <vt:lpstr>GLR -- Relationship between Variables</vt:lpstr>
      <vt:lpstr>GLR -- Standardized Residuals</vt:lpstr>
      <vt:lpstr>GLR -- Distribution of Standardized Residual</vt:lpstr>
      <vt:lpstr>GLR -- Residual vs. Predicted Temperature</vt:lpstr>
      <vt:lpstr>Decision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Prendergast</dc:creator>
  <cp:lastModifiedBy>Christopher Prendergast</cp:lastModifiedBy>
  <cp:revision>5</cp:revision>
  <dcterms:created xsi:type="dcterms:W3CDTF">2023-12-12T01:48:48Z</dcterms:created>
  <dcterms:modified xsi:type="dcterms:W3CDTF">2023-12-14T22:19:18Z</dcterms:modified>
</cp:coreProperties>
</file>